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  <p:sldId id="263" r:id="rId7"/>
    <p:sldId id="264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1AB0C-381D-4EF2-B0DF-7F9755393F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55E6C-FF9D-4F65-BC61-55A0F70AC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8D27B-5512-4F77-B7AA-9D325068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B8DC8-4287-4242-92B8-53D9017C0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F137F-3711-449D-880F-D98CBF14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C869-8921-49B0-9A00-B58B31A9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3E8DF-052A-4614-B68B-F4D53D987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9BCE-9BA2-4DED-B4DE-322753D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5DB13-5879-4F79-A258-F570CDF8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EF912-615D-45D7-96FA-C16E7586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1FBA7C-E50C-4E0E-9850-4C4777299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220A-198D-4F87-8996-1727F1685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EEC19-DA3A-40BD-A364-8F1E8D427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B3111-203C-4125-B535-8FFAA5A7E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6996B-1F73-4AEE-9517-07F080E6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6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36578-2EFA-4B95-87D9-08AC3DF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0A490-7A75-4FFF-B312-DDB08118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AC63-A6E9-4AE0-8387-7DA926DD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90CC8-C338-4A19-B6F4-BED72C8E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C32FE-F00C-4E80-AD24-E73506D0E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6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5A1A-872A-4FA8-A463-4488ACC1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BBDED-8D83-4979-B342-F3986F8C9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8B7D2-B082-42A7-93AF-1DEAFD4B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791C-0F15-414D-B6B8-6BAE0AD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FFB29-8B74-4545-85A5-FAEB231C4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3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F2BA2-E472-41FF-B719-42FE23F2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EFB3E-BEDC-430A-8815-993003187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0DD80-AFFB-4AF0-B535-274004C937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A5E94-65D5-48BE-9210-06A77BC6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5A3D5-B75F-45AA-A297-B3A3D43B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2440E-246D-4A76-92A8-6741ADCB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DDF63-204E-450E-BA22-0254E891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E095F-B5DE-4A35-A73C-A3F7AA07D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226751-A172-4FB3-831D-9BD6D2DF7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884D8-EFFA-4D19-98F6-900C0F66F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27BAB-AA1A-499F-A269-929BCE4AB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75C4A-248B-405E-97E2-6BA26E41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4E553-706D-4DC4-A8D0-F11191C1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FFC1C-FE05-43D0-9988-956D9AFBB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9D6B-1BB1-48BF-BFCD-C460B815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6DB89-12E9-40CF-B833-C82CA1B9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44827-FCF6-4144-845C-362DE209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0BAC7-7992-4031-BB02-E92C6782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B3A348-D5F0-4C98-88AD-5214DC94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8BD776-6D93-4ADA-9A41-58C09F63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C6EE-8C3A-4547-A0A2-CEF46DCC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A7AF-AF97-4B76-8397-4A318DC3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192A7-BA03-44B8-BA98-A15FF93FD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918B6-98CE-46B5-AFB6-EE827A54E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70F62-DED6-4C00-BB61-B6B1F0EFD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3BD7A-CB19-4082-86F5-7A2D39FF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89AF0-89F4-4D8E-AA54-F218B82A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6900-A95D-4832-B63C-748A16C4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1D0E4-D813-4F48-B87E-DF1BECAFAD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E334-070F-407B-8084-B4CF98CC2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4AB00-7B8E-4EC0-BEC6-ACCD8E72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4C436-03FB-44E0-84D1-927C0060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07DAF-3198-4CFD-972C-1C90E345F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D5BFA-9ECC-4094-AFEE-0A9EA4B55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73CA1-F6E0-4782-8ADA-D37F3CAD2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3540A-7E7A-4E72-963F-8D5F2246B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C9855-8FF4-4D0E-BE1A-4433FFEC4B43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D9817-7D51-433F-B135-2F89B1E3C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54C60-17E2-4A31-A5F9-1E9C7F9C5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93740-0F73-44AC-968B-CC2AA6F9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A8DF87-2C87-48BF-BED1-8C9F7C21DF7F}"/>
              </a:ext>
            </a:extLst>
          </p:cNvPr>
          <p:cNvSpPr/>
          <p:nvPr/>
        </p:nvSpPr>
        <p:spPr>
          <a:xfrm>
            <a:off x="1274859" y="1359673"/>
            <a:ext cx="9581322" cy="426189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How to Reconcile </a:t>
            </a:r>
            <a:r>
              <a:rPr lang="en-US" sz="5400" b="1" dirty="0" err="1"/>
              <a:t>Citicard</a:t>
            </a:r>
            <a:endParaRPr lang="en-US" sz="5400" b="1" dirty="0"/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For this presentation TA = Travel Authorization (the first step of the process when you Asked to use funds) </a:t>
            </a:r>
          </a:p>
        </p:txBody>
      </p:sp>
    </p:spTree>
    <p:extLst>
      <p:ext uri="{BB962C8B-B14F-4D97-AF65-F5344CB8AC3E}">
        <p14:creationId xmlns:p14="http://schemas.microsoft.com/office/powerpoint/2010/main" val="1681477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2E1AE74-5A2B-479D-93D2-C2B7A1E8A699}"/>
              </a:ext>
            </a:extLst>
          </p:cNvPr>
          <p:cNvSpPr/>
          <p:nvPr/>
        </p:nvSpPr>
        <p:spPr>
          <a:xfrm>
            <a:off x="0" y="102765"/>
            <a:ext cx="12192000" cy="66524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E089B-AFB8-4D96-907A-6B74B91B7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7" y="1107345"/>
            <a:ext cx="9806730" cy="44964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BFED84E-E62D-4002-AA41-28D219F7522D}"/>
              </a:ext>
            </a:extLst>
          </p:cNvPr>
          <p:cNvSpPr/>
          <p:nvPr/>
        </p:nvSpPr>
        <p:spPr>
          <a:xfrm>
            <a:off x="6610525" y="1895911"/>
            <a:ext cx="2189526" cy="145968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E5DD9-E7BB-48A8-8A70-3EDE96B0BDF3}"/>
              </a:ext>
            </a:extLst>
          </p:cNvPr>
          <p:cNvSpPr txBox="1"/>
          <p:nvPr/>
        </p:nvSpPr>
        <p:spPr>
          <a:xfrm>
            <a:off x="2860646" y="1526796"/>
            <a:ext cx="3028426" cy="1459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A20B9-3869-4427-A086-AAEF90C38715}"/>
              </a:ext>
            </a:extLst>
          </p:cNvPr>
          <p:cNvSpPr txBox="1"/>
          <p:nvPr/>
        </p:nvSpPr>
        <p:spPr>
          <a:xfrm>
            <a:off x="2860646" y="1656473"/>
            <a:ext cx="2910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are owed personal funds it will show here how much went to </a:t>
            </a:r>
            <a:r>
              <a:rPr lang="en-US" dirty="0" err="1"/>
              <a:t>Citicard</a:t>
            </a:r>
            <a:r>
              <a:rPr lang="en-US" dirty="0"/>
              <a:t> and how much went to you.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DC9405-63FF-479A-B422-5C74CB94D277}"/>
              </a:ext>
            </a:extLst>
          </p:cNvPr>
          <p:cNvCxnSpPr/>
          <p:nvPr/>
        </p:nvCxnSpPr>
        <p:spPr>
          <a:xfrm>
            <a:off x="5360565" y="2625753"/>
            <a:ext cx="1535185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40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CBE265-0FC1-473D-B8A8-788675335676}"/>
              </a:ext>
            </a:extLst>
          </p:cNvPr>
          <p:cNvSpPr/>
          <p:nvPr/>
        </p:nvSpPr>
        <p:spPr>
          <a:xfrm>
            <a:off x="45058" y="0"/>
            <a:ext cx="12192000" cy="67705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23F583-CD76-4ED7-B54D-F9E91F055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1019" y="1193618"/>
            <a:ext cx="8937012" cy="41369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0D30F9-EEC9-4CC9-9D4D-E3EDF608ECC1}"/>
              </a:ext>
            </a:extLst>
          </p:cNvPr>
          <p:cNvSpPr txBox="1"/>
          <p:nvPr/>
        </p:nvSpPr>
        <p:spPr>
          <a:xfrm>
            <a:off x="3021496" y="288235"/>
            <a:ext cx="9056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Step #1 All Credit charges show in this space – You can reconcile at anytime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(you do not have to wait or worry about statements anymore).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A328CFC-EC5C-443E-99F6-A3738A563CC8}"/>
              </a:ext>
            </a:extLst>
          </p:cNvPr>
          <p:cNvCxnSpPr>
            <a:cxnSpLocks/>
          </p:cNvCxnSpPr>
          <p:nvPr/>
        </p:nvCxnSpPr>
        <p:spPr>
          <a:xfrm flipH="1">
            <a:off x="4929810" y="890546"/>
            <a:ext cx="508882" cy="280681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60FE602-D9FC-4D4C-A0C1-83B38D08D17F}"/>
              </a:ext>
            </a:extLst>
          </p:cNvPr>
          <p:cNvSpPr txBox="1"/>
          <p:nvPr/>
        </p:nvSpPr>
        <p:spPr>
          <a:xfrm>
            <a:off x="113969" y="3498573"/>
            <a:ext cx="290752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Step #2 – </a:t>
            </a:r>
          </a:p>
          <a:p>
            <a:r>
              <a:rPr lang="en-US" sz="1400" dirty="0">
                <a:solidFill>
                  <a:schemeClr val="bg1"/>
                </a:solidFill>
              </a:rPr>
              <a:t>Click on the blue date hyperlink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Step #3 –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The type is always marked miscellaneous .. You MUST change this to match your TA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 ( request to use funds) 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18E6F7-6FFF-40E4-89F2-4C6FE2E70FBA}"/>
              </a:ext>
            </a:extLst>
          </p:cNvPr>
          <p:cNvCxnSpPr>
            <a:cxnSpLocks/>
          </p:cNvCxnSpPr>
          <p:nvPr/>
        </p:nvCxnSpPr>
        <p:spPr>
          <a:xfrm>
            <a:off x="2353586" y="3697357"/>
            <a:ext cx="1359673" cy="49936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A8A82C-87E5-4512-9BDA-64B3358D30CC}"/>
              </a:ext>
            </a:extLst>
          </p:cNvPr>
          <p:cNvCxnSpPr>
            <a:cxnSpLocks/>
          </p:cNvCxnSpPr>
          <p:nvPr/>
        </p:nvCxnSpPr>
        <p:spPr>
          <a:xfrm flipV="1">
            <a:off x="2365768" y="4659464"/>
            <a:ext cx="1935888" cy="24781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91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2AE96A-6F1C-4220-853E-20FC95AF9D25}"/>
              </a:ext>
            </a:extLst>
          </p:cNvPr>
          <p:cNvSpPr/>
          <p:nvPr/>
        </p:nvSpPr>
        <p:spPr>
          <a:xfrm>
            <a:off x="127220" y="137389"/>
            <a:ext cx="11926957" cy="65121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17E049-9020-4F3C-82CB-0AD4852BA2B5}"/>
              </a:ext>
            </a:extLst>
          </p:cNvPr>
          <p:cNvSpPr txBox="1"/>
          <p:nvPr/>
        </p:nvSpPr>
        <p:spPr>
          <a:xfrm>
            <a:off x="437321" y="266604"/>
            <a:ext cx="839369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Step #4 </a:t>
            </a:r>
            <a:r>
              <a:rPr lang="en-US" sz="1400" dirty="0">
                <a:solidFill>
                  <a:schemeClr val="bg1"/>
                </a:solidFill>
              </a:rPr>
              <a:t>– fill in the mandatory * boxes.. And any others you want to do  beyond the mandatory.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NOTE: Description – you can copy and paste from your TA  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             Template – Type – Needs to match the TA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   Step #5 </a:t>
            </a:r>
            <a:r>
              <a:rPr lang="en-US" sz="1400" dirty="0">
                <a:solidFill>
                  <a:schemeClr val="bg1"/>
                </a:solidFill>
              </a:rPr>
              <a:t>-  Attach your receipts  (ex. Hotel Bills, Meal Receipts, Registration, etc.. ) </a:t>
            </a:r>
            <a:r>
              <a:rPr lang="en-US" sz="1400" dirty="0" err="1">
                <a:solidFill>
                  <a:schemeClr val="bg1"/>
                </a:solidFill>
              </a:rPr>
              <a:t>Mandatroy</a:t>
            </a:r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                  </a:t>
            </a:r>
            <a:r>
              <a:rPr lang="en-US" sz="1400" b="1" dirty="0">
                <a:solidFill>
                  <a:schemeClr val="bg1"/>
                </a:solidFill>
              </a:rPr>
              <a:t>Step #6 </a:t>
            </a:r>
            <a:r>
              <a:rPr lang="en-US" sz="1400" dirty="0">
                <a:solidFill>
                  <a:schemeClr val="bg1"/>
                </a:solidFill>
              </a:rPr>
              <a:t>– VIP step.  This is how you link your TA to the EXP(</a:t>
            </a:r>
            <a:r>
              <a:rPr lang="en-US" sz="1400" dirty="0" err="1">
                <a:solidFill>
                  <a:schemeClr val="bg1"/>
                </a:solidFill>
              </a:rPr>
              <a:t>ense</a:t>
            </a:r>
            <a:r>
              <a:rPr lang="en-US" sz="1400" dirty="0">
                <a:solidFill>
                  <a:schemeClr val="bg1"/>
                </a:solidFill>
              </a:rPr>
              <a:t>) 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                                     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                                                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17850D-5DD5-4C08-B5BB-7332E2897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2316" y="347830"/>
            <a:ext cx="2861202" cy="17071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18B221B-EA50-440C-A165-677CF0A77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02" y="2841667"/>
            <a:ext cx="8795411" cy="380784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1875E3-900F-49C2-B7E0-18218564F8F3}"/>
              </a:ext>
            </a:extLst>
          </p:cNvPr>
          <p:cNvCxnSpPr>
            <a:cxnSpLocks/>
          </p:cNvCxnSpPr>
          <p:nvPr/>
        </p:nvCxnSpPr>
        <p:spPr>
          <a:xfrm>
            <a:off x="2309797" y="1409724"/>
            <a:ext cx="4560130" cy="333586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4C6E109-98E9-45E7-BD5F-0B7FFE9A54A9}"/>
              </a:ext>
            </a:extLst>
          </p:cNvPr>
          <p:cNvCxnSpPr>
            <a:cxnSpLocks/>
          </p:cNvCxnSpPr>
          <p:nvPr/>
        </p:nvCxnSpPr>
        <p:spPr>
          <a:xfrm>
            <a:off x="902001" y="1201416"/>
            <a:ext cx="4096966" cy="230587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508D8C-81AB-4740-A655-C747844925CA}"/>
              </a:ext>
            </a:extLst>
          </p:cNvPr>
          <p:cNvCxnSpPr>
            <a:cxnSpLocks/>
          </p:cNvCxnSpPr>
          <p:nvPr/>
        </p:nvCxnSpPr>
        <p:spPr>
          <a:xfrm>
            <a:off x="544032" y="536150"/>
            <a:ext cx="593005" cy="312145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E6EACCF-DA43-47C3-B871-DCAB8EE5D5EE}"/>
              </a:ext>
            </a:extLst>
          </p:cNvPr>
          <p:cNvCxnSpPr>
            <a:cxnSpLocks/>
          </p:cNvCxnSpPr>
          <p:nvPr/>
        </p:nvCxnSpPr>
        <p:spPr>
          <a:xfrm flipV="1">
            <a:off x="8042687" y="858653"/>
            <a:ext cx="943871" cy="742791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7DF21B5-EC1B-470B-8FB3-0CFC64E1481F}"/>
              </a:ext>
            </a:extLst>
          </p:cNvPr>
          <p:cNvSpPr txBox="1"/>
          <p:nvPr/>
        </p:nvSpPr>
        <p:spPr>
          <a:xfrm>
            <a:off x="2567582" y="1480828"/>
            <a:ext cx="6636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Step #7 </a:t>
            </a:r>
            <a:r>
              <a:rPr lang="en-US" sz="1400" dirty="0">
                <a:solidFill>
                  <a:schemeClr val="bg1"/>
                </a:solidFill>
              </a:rPr>
              <a:t>-  Click the Authorization Line  (turn the line blue) 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</a:t>
            </a:r>
            <a:r>
              <a:rPr lang="en-US" sz="1400" b="1" dirty="0">
                <a:solidFill>
                  <a:schemeClr val="bg1"/>
                </a:solidFill>
              </a:rPr>
              <a:t>Step #8 </a:t>
            </a:r>
            <a:r>
              <a:rPr lang="en-US" sz="1400" dirty="0">
                <a:solidFill>
                  <a:schemeClr val="bg1"/>
                </a:solidFill>
              </a:rPr>
              <a:t>– Click OK 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</a:t>
            </a:r>
            <a:r>
              <a:rPr lang="en-US" sz="1400" b="1" dirty="0">
                <a:solidFill>
                  <a:schemeClr val="bg1"/>
                </a:solidFill>
              </a:rPr>
              <a:t>Step #9 </a:t>
            </a:r>
            <a:r>
              <a:rPr lang="en-US" sz="1400" dirty="0">
                <a:solidFill>
                  <a:schemeClr val="bg1"/>
                </a:solidFill>
              </a:rPr>
              <a:t>– Change GL act to match TA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D2E2780-EDAE-451D-B4A2-7C99B8AC68EC}"/>
              </a:ext>
            </a:extLst>
          </p:cNvPr>
          <p:cNvCxnSpPr>
            <a:cxnSpLocks/>
          </p:cNvCxnSpPr>
          <p:nvPr/>
        </p:nvCxnSpPr>
        <p:spPr>
          <a:xfrm>
            <a:off x="5161537" y="1867042"/>
            <a:ext cx="6128462" cy="93663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67FF8D3-6E55-40F8-AC66-8E66EE180E9A}"/>
              </a:ext>
            </a:extLst>
          </p:cNvPr>
          <p:cNvCxnSpPr>
            <a:cxnSpLocks/>
          </p:cNvCxnSpPr>
          <p:nvPr/>
        </p:nvCxnSpPr>
        <p:spPr>
          <a:xfrm>
            <a:off x="5430741" y="2226303"/>
            <a:ext cx="1319917" cy="334556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AC44FB5-3908-4A75-AE1C-C2CB8C1F9D61}"/>
              </a:ext>
            </a:extLst>
          </p:cNvPr>
          <p:cNvSpPr txBox="1"/>
          <p:nvPr/>
        </p:nvSpPr>
        <p:spPr>
          <a:xfrm>
            <a:off x="6090699" y="2354355"/>
            <a:ext cx="2895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Step #10 </a:t>
            </a:r>
            <a:r>
              <a:rPr lang="en-US" sz="1400" dirty="0">
                <a:solidFill>
                  <a:schemeClr val="bg1"/>
                </a:solidFill>
              </a:rPr>
              <a:t>– Click Add to Report 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5248F24-F025-4148-BD12-7B7A7D43840B}"/>
              </a:ext>
            </a:extLst>
          </p:cNvPr>
          <p:cNvCxnSpPr>
            <a:cxnSpLocks/>
          </p:cNvCxnSpPr>
          <p:nvPr/>
        </p:nvCxnSpPr>
        <p:spPr>
          <a:xfrm>
            <a:off x="6991849" y="2605706"/>
            <a:ext cx="600107" cy="39433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50CD41E-7195-4C35-BBE3-E944E14E1C23}"/>
              </a:ext>
            </a:extLst>
          </p:cNvPr>
          <p:cNvSpPr txBox="1"/>
          <p:nvPr/>
        </p:nvSpPr>
        <p:spPr>
          <a:xfrm>
            <a:off x="9336792" y="3344256"/>
            <a:ext cx="249670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FYI:</a:t>
            </a:r>
          </a:p>
          <a:p>
            <a:r>
              <a:rPr lang="en-US" sz="1200" dirty="0">
                <a:solidFill>
                  <a:schemeClr val="bg1"/>
                </a:solidFill>
              </a:rPr>
              <a:t>Generic Cards / Dept Card Holders - Travel and Non Travel dynamic form will be online at </a:t>
            </a:r>
            <a:r>
              <a:rPr lang="en-US" sz="1200" dirty="0" err="1">
                <a:solidFill>
                  <a:schemeClr val="bg1"/>
                </a:solidFill>
              </a:rPr>
              <a:t>MyNC</a:t>
            </a:r>
            <a:r>
              <a:rPr lang="en-US" sz="1200" dirty="0">
                <a:solidFill>
                  <a:schemeClr val="bg1"/>
                </a:solidFill>
              </a:rPr>
              <a:t> – Staff Forms</a:t>
            </a:r>
          </a:p>
          <a:p>
            <a:r>
              <a:rPr lang="en-US" sz="1200" dirty="0">
                <a:solidFill>
                  <a:schemeClr val="bg1"/>
                </a:solidFill>
              </a:rPr>
              <a:t>Eta 4/7/23  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HINT:  I have found it easier to write down each TA number with the description.  </a:t>
            </a:r>
          </a:p>
          <a:p>
            <a:r>
              <a:rPr lang="en-US" sz="1200" dirty="0">
                <a:solidFill>
                  <a:schemeClr val="bg1"/>
                </a:solidFill>
              </a:rPr>
              <a:t>And the amount on the pop up is what you ASKED for on the TA </a:t>
            </a:r>
          </a:p>
          <a:p>
            <a:r>
              <a:rPr lang="en-US" sz="1200" dirty="0">
                <a:solidFill>
                  <a:schemeClr val="bg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51591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DDF71E-BB92-409E-ABA4-FFA1ECD22BEE}"/>
              </a:ext>
            </a:extLst>
          </p:cNvPr>
          <p:cNvSpPr/>
          <p:nvPr/>
        </p:nvSpPr>
        <p:spPr>
          <a:xfrm>
            <a:off x="294199" y="-143123"/>
            <a:ext cx="11815639" cy="650416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393C9C-B438-4501-97DA-9E485C14F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500" y="1991802"/>
            <a:ext cx="7370859" cy="21968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C1DC5D-3872-4526-AB7A-2034207ABD4E}"/>
              </a:ext>
            </a:extLst>
          </p:cNvPr>
          <p:cNvSpPr txBox="1"/>
          <p:nvPr/>
        </p:nvSpPr>
        <p:spPr>
          <a:xfrm>
            <a:off x="3188472" y="83489"/>
            <a:ext cx="8709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Step #11 </a:t>
            </a:r>
            <a:r>
              <a:rPr lang="en-US" sz="1400" dirty="0">
                <a:solidFill>
                  <a:schemeClr val="bg1"/>
                </a:solidFill>
              </a:rPr>
              <a:t>– look for errors</a:t>
            </a:r>
          </a:p>
          <a:p>
            <a:r>
              <a:rPr lang="en-US" sz="1400" dirty="0">
                <a:solidFill>
                  <a:schemeClr val="bg1"/>
                </a:solidFill>
              </a:rPr>
              <a:t>     if you have an error click on the date hyperlink again and look for a red box -  or Did you link your Authorization TA? 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1400" dirty="0">
                <a:solidFill>
                  <a:schemeClr val="bg1"/>
                </a:solidFill>
              </a:rPr>
              <a:t>                                                                       </a:t>
            </a:r>
            <a:r>
              <a:rPr lang="en-US" sz="1400" b="1" dirty="0">
                <a:solidFill>
                  <a:schemeClr val="bg1"/>
                </a:solidFill>
              </a:rPr>
              <a:t>Step #12 </a:t>
            </a:r>
            <a:r>
              <a:rPr lang="en-US" sz="1400" dirty="0">
                <a:solidFill>
                  <a:schemeClr val="bg1"/>
                </a:solidFill>
              </a:rPr>
              <a:t>– Submit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8F12575-48D6-484E-9F90-886EDBE4E3FC}"/>
              </a:ext>
            </a:extLst>
          </p:cNvPr>
          <p:cNvCxnSpPr>
            <a:cxnSpLocks/>
          </p:cNvCxnSpPr>
          <p:nvPr/>
        </p:nvCxnSpPr>
        <p:spPr>
          <a:xfrm>
            <a:off x="3347500" y="333955"/>
            <a:ext cx="238538" cy="331569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074E4B1-F26A-4A09-A7D3-0893C4CA35D1}"/>
              </a:ext>
            </a:extLst>
          </p:cNvPr>
          <p:cNvCxnSpPr>
            <a:cxnSpLocks/>
          </p:cNvCxnSpPr>
          <p:nvPr/>
        </p:nvCxnSpPr>
        <p:spPr>
          <a:xfrm>
            <a:off x="6804995" y="979336"/>
            <a:ext cx="3388577" cy="1258258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7E1C318-C6C3-41F3-BB62-5F5E6E923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50" y="5388652"/>
            <a:ext cx="11200736" cy="56687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81D7505-1CE8-4EC4-961F-7EE208F7785B}"/>
              </a:ext>
            </a:extLst>
          </p:cNvPr>
          <p:cNvSpPr txBox="1"/>
          <p:nvPr/>
        </p:nvSpPr>
        <p:spPr>
          <a:xfrm>
            <a:off x="1796995" y="4484536"/>
            <a:ext cx="8810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On your TA Screen (</a:t>
            </a:r>
            <a:r>
              <a:rPr lang="en-US" sz="1400" dirty="0" err="1"/>
              <a:t>snowglobe</a:t>
            </a:r>
            <a:r>
              <a:rPr lang="en-US" sz="1400" dirty="0"/>
              <a:t>) if you did all the lines for that TA </a:t>
            </a:r>
          </a:p>
          <a:p>
            <a:pPr algn="ctr"/>
            <a:r>
              <a:rPr lang="en-US" sz="1400" dirty="0"/>
              <a:t>it will show Applied to 1 report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5AB47BD-62A2-4847-8166-D3E517D8DD92}"/>
              </a:ext>
            </a:extLst>
          </p:cNvPr>
          <p:cNvCxnSpPr>
            <a:cxnSpLocks/>
          </p:cNvCxnSpPr>
          <p:nvPr/>
        </p:nvCxnSpPr>
        <p:spPr>
          <a:xfrm>
            <a:off x="6861320" y="4977059"/>
            <a:ext cx="3703980" cy="787637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9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F8D666-9707-4D94-B4A1-1F3497444E85}"/>
              </a:ext>
            </a:extLst>
          </p:cNvPr>
          <p:cNvSpPr/>
          <p:nvPr/>
        </p:nvSpPr>
        <p:spPr>
          <a:xfrm>
            <a:off x="188181" y="-364010"/>
            <a:ext cx="11815638" cy="66472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D9F201-0026-4D6B-80C3-0F2EED60CE0B}"/>
              </a:ext>
            </a:extLst>
          </p:cNvPr>
          <p:cNvSpPr txBox="1"/>
          <p:nvPr/>
        </p:nvSpPr>
        <p:spPr>
          <a:xfrm>
            <a:off x="1584133" y="215329"/>
            <a:ext cx="9358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Multiple Lines on one 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758877-1102-4104-9F55-A7E2EC57DC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045" y="1107245"/>
            <a:ext cx="9811910" cy="53763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3CA9C535-D3DF-4A95-BCD4-39AE8ED495AD}"/>
              </a:ext>
            </a:extLst>
          </p:cNvPr>
          <p:cNvSpPr/>
          <p:nvPr/>
        </p:nvSpPr>
        <p:spPr>
          <a:xfrm>
            <a:off x="4738978" y="1071465"/>
            <a:ext cx="461175" cy="437322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14727B-6879-488E-A723-534B5C9A8C3E}"/>
              </a:ext>
            </a:extLst>
          </p:cNvPr>
          <p:cNvSpPr txBox="1"/>
          <p:nvPr/>
        </p:nvSpPr>
        <p:spPr>
          <a:xfrm>
            <a:off x="2117697" y="2189112"/>
            <a:ext cx="795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Complete Steps #1 – 11   DON’T Submit 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019250B-77DD-4630-B958-E87C1A90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7380" y="2650604"/>
            <a:ext cx="9947082" cy="25438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D02561-CCE0-4235-9038-41E19163CBF9}"/>
              </a:ext>
            </a:extLst>
          </p:cNvPr>
          <p:cNvSpPr txBox="1"/>
          <p:nvPr/>
        </p:nvSpPr>
        <p:spPr>
          <a:xfrm>
            <a:off x="1407380" y="5319423"/>
            <a:ext cx="985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#12 </a:t>
            </a:r>
            <a:r>
              <a:rPr lang="en-US" dirty="0">
                <a:solidFill>
                  <a:schemeClr val="bg1"/>
                </a:solidFill>
              </a:rPr>
              <a:t>Click </a:t>
            </a:r>
            <a:r>
              <a:rPr lang="en-US" b="1" dirty="0">
                <a:solidFill>
                  <a:schemeClr val="bg1"/>
                </a:solidFill>
              </a:rPr>
              <a:t>ADD EXISTING 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79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FEF733-09E2-44C6-9A1C-CF72A0E4C5B8}"/>
              </a:ext>
            </a:extLst>
          </p:cNvPr>
          <p:cNvSpPr/>
          <p:nvPr/>
        </p:nvSpPr>
        <p:spPr>
          <a:xfrm>
            <a:off x="112642" y="37981"/>
            <a:ext cx="11966713" cy="6559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AE282-6298-4D16-B790-D35CF412B61C}"/>
              </a:ext>
            </a:extLst>
          </p:cNvPr>
          <p:cNvSpPr txBox="1"/>
          <p:nvPr/>
        </p:nvSpPr>
        <p:spPr>
          <a:xfrm>
            <a:off x="5899868" y="596348"/>
            <a:ext cx="57726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Step #13 – Pop Up Opens </a:t>
            </a:r>
          </a:p>
          <a:p>
            <a:r>
              <a:rPr lang="en-US" dirty="0">
                <a:solidFill>
                  <a:schemeClr val="bg1"/>
                </a:solidFill>
              </a:rPr>
              <a:t> Click the next charge you want to attach to the same TA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#14 / # 15 – Click Apply  - OK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#16 – You WILL receive an error – click the blue date hyperlink and open the new line 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4ED9EA-D34A-44C0-8595-3A693BBB1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18" y="186856"/>
            <a:ext cx="5044812" cy="34679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27EA15-D755-4BE4-B6C4-81EEF6286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86" y="4036241"/>
            <a:ext cx="5148759" cy="19096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9D0A40-8112-44E5-8081-7C70445DCC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700834"/>
            <a:ext cx="4993873" cy="145633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0792E0-5A65-46E7-AF66-536F9B4D4C11}"/>
              </a:ext>
            </a:extLst>
          </p:cNvPr>
          <p:cNvCxnSpPr>
            <a:cxnSpLocks/>
          </p:cNvCxnSpPr>
          <p:nvPr/>
        </p:nvCxnSpPr>
        <p:spPr>
          <a:xfrm flipH="1">
            <a:off x="4222143" y="1653871"/>
            <a:ext cx="1677725" cy="158231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2467AC4-7164-42BA-BEAB-9F68A9086FB7}"/>
              </a:ext>
            </a:extLst>
          </p:cNvPr>
          <p:cNvSpPr txBox="1"/>
          <p:nvPr/>
        </p:nvSpPr>
        <p:spPr>
          <a:xfrm>
            <a:off x="6644081" y="4563611"/>
            <a:ext cx="5148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REPEAT STEPS #4- #9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Step #10 = Save &amp; Close </a:t>
            </a:r>
          </a:p>
          <a:p>
            <a:r>
              <a:rPr lang="en-US" dirty="0"/>
              <a:t>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052114-6A10-4E0B-B4E7-4E40D9BF26BE}"/>
              </a:ext>
            </a:extLst>
          </p:cNvPr>
          <p:cNvCxnSpPr>
            <a:cxnSpLocks/>
          </p:cNvCxnSpPr>
          <p:nvPr/>
        </p:nvCxnSpPr>
        <p:spPr>
          <a:xfrm flipH="1">
            <a:off x="4639112" y="4745018"/>
            <a:ext cx="1981954" cy="64974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04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ED2BBF-B476-46DA-9C06-7498D2E8CF30}"/>
              </a:ext>
            </a:extLst>
          </p:cNvPr>
          <p:cNvSpPr/>
          <p:nvPr/>
        </p:nvSpPr>
        <p:spPr>
          <a:xfrm>
            <a:off x="229299" y="106959"/>
            <a:ext cx="11962701" cy="66440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185687-DA82-4733-97E7-EE44CC98E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130" y="1048788"/>
            <a:ext cx="8657439" cy="23802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E6C05B-8552-4E75-878F-DE2B2E869733}"/>
              </a:ext>
            </a:extLst>
          </p:cNvPr>
          <p:cNvSpPr txBox="1"/>
          <p:nvPr/>
        </p:nvSpPr>
        <p:spPr>
          <a:xfrm>
            <a:off x="3498209" y="3540046"/>
            <a:ext cx="598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Step #11 </a:t>
            </a:r>
            <a:r>
              <a:rPr lang="en-US" dirty="0">
                <a:solidFill>
                  <a:schemeClr val="bg1"/>
                </a:solidFill>
              </a:rPr>
              <a:t>-  Purpose – Be sure to put the purpose in..</a:t>
            </a:r>
          </a:p>
          <a:p>
            <a:r>
              <a:rPr lang="en-US" b="1" dirty="0">
                <a:solidFill>
                  <a:schemeClr val="bg1"/>
                </a:solidFill>
              </a:rPr>
              <a:t>                                                  Step #12 </a:t>
            </a:r>
            <a:r>
              <a:rPr lang="en-US" dirty="0">
                <a:solidFill>
                  <a:schemeClr val="bg1"/>
                </a:solidFill>
              </a:rPr>
              <a:t>– Submit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AF407B-C4A1-4ED4-9C74-EDE4A11E9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24" y="4185453"/>
            <a:ext cx="5346628" cy="23985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ED901F-241F-4B5A-A7DD-4B43B0693D45}"/>
              </a:ext>
            </a:extLst>
          </p:cNvPr>
          <p:cNvSpPr txBox="1"/>
          <p:nvPr/>
        </p:nvSpPr>
        <p:spPr>
          <a:xfrm>
            <a:off x="6142163" y="5033394"/>
            <a:ext cx="6174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Pic on left NO Purpose .. 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Pic on right Purpose  - 3.23.23 Tx Invitational Art Show Ceremony </a:t>
            </a:r>
          </a:p>
          <a:p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6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2E1AE74-5A2B-479D-93D2-C2B7A1E8A699}"/>
              </a:ext>
            </a:extLst>
          </p:cNvPr>
          <p:cNvSpPr/>
          <p:nvPr/>
        </p:nvSpPr>
        <p:spPr>
          <a:xfrm>
            <a:off x="0" y="117446"/>
            <a:ext cx="12192000" cy="66524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6E089B-AFB8-4D96-907A-6B74B91B7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07" y="1107345"/>
            <a:ext cx="9806730" cy="44964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BFED84E-E62D-4002-AA41-28D219F7522D}"/>
              </a:ext>
            </a:extLst>
          </p:cNvPr>
          <p:cNvSpPr/>
          <p:nvPr/>
        </p:nvSpPr>
        <p:spPr>
          <a:xfrm>
            <a:off x="6610525" y="1895911"/>
            <a:ext cx="2189526" cy="1459684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E5DD9-E7BB-48A8-8A70-3EDE96B0BDF3}"/>
              </a:ext>
            </a:extLst>
          </p:cNvPr>
          <p:cNvSpPr txBox="1"/>
          <p:nvPr/>
        </p:nvSpPr>
        <p:spPr>
          <a:xfrm>
            <a:off x="2860646" y="1526796"/>
            <a:ext cx="3028426" cy="14596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6A20B9-3869-4427-A086-AAEF90C38715}"/>
              </a:ext>
            </a:extLst>
          </p:cNvPr>
          <p:cNvSpPr txBox="1"/>
          <p:nvPr/>
        </p:nvSpPr>
        <p:spPr>
          <a:xfrm>
            <a:off x="2978092" y="1895911"/>
            <a:ext cx="291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Shows we paid </a:t>
            </a:r>
            <a:r>
              <a:rPr lang="en-US" dirty="0" err="1"/>
              <a:t>Citicard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$8.00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EDC9405-63FF-479A-B422-5C74CB94D277}"/>
              </a:ext>
            </a:extLst>
          </p:cNvPr>
          <p:cNvCxnSpPr/>
          <p:nvPr/>
        </p:nvCxnSpPr>
        <p:spPr>
          <a:xfrm>
            <a:off x="5360565" y="2625753"/>
            <a:ext cx="1535185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1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215021-4477-4F1F-8EB2-6F6DAAFAC50E}"/>
              </a:ext>
            </a:extLst>
          </p:cNvPr>
          <p:cNvSpPr/>
          <p:nvPr/>
        </p:nvSpPr>
        <p:spPr>
          <a:xfrm>
            <a:off x="394283" y="226503"/>
            <a:ext cx="11509695" cy="63504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E8DCED-180E-4A77-842C-3D668921352D}"/>
              </a:ext>
            </a:extLst>
          </p:cNvPr>
          <p:cNvSpPr txBox="1"/>
          <p:nvPr/>
        </p:nvSpPr>
        <p:spPr>
          <a:xfrm>
            <a:off x="2147582" y="570451"/>
            <a:ext cx="8464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TA with a Mix of Citi card and Personal Funds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399D39-0F65-4C36-86CF-236335273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300" y="1375792"/>
            <a:ext cx="8464491" cy="3582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1C6D44-398A-44D1-A3C6-18766B3E9E9C}"/>
              </a:ext>
            </a:extLst>
          </p:cNvPr>
          <p:cNvSpPr txBox="1"/>
          <p:nvPr/>
        </p:nvSpPr>
        <p:spPr>
          <a:xfrm>
            <a:off x="1753300" y="5209563"/>
            <a:ext cx="9018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As you are adding the lines in – if you are owed the funds and NOT </a:t>
            </a:r>
            <a:r>
              <a:rPr lang="en-US" dirty="0" err="1"/>
              <a:t>citicard</a:t>
            </a:r>
            <a:r>
              <a:rPr lang="en-US" dirty="0"/>
              <a:t> you will put the total amount in the personal amount area.  This is the only step that is different. </a:t>
            </a:r>
          </a:p>
        </p:txBody>
      </p:sp>
    </p:spTree>
    <p:extLst>
      <p:ext uri="{BB962C8B-B14F-4D97-AF65-F5344CB8AC3E}">
        <p14:creationId xmlns:p14="http://schemas.microsoft.com/office/powerpoint/2010/main" val="324127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7415</TotalTime>
  <Words>540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Thomas</dc:creator>
  <cp:lastModifiedBy>Marsha Thomas</cp:lastModifiedBy>
  <cp:revision>2</cp:revision>
  <dcterms:created xsi:type="dcterms:W3CDTF">2023-03-29T16:28:34Z</dcterms:created>
  <dcterms:modified xsi:type="dcterms:W3CDTF">2023-04-03T20:08:42Z</dcterms:modified>
</cp:coreProperties>
</file>